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9" r:id="rId4"/>
    <p:sldId id="267" r:id="rId5"/>
    <p:sldId id="261" r:id="rId6"/>
    <p:sldId id="268" r:id="rId7"/>
    <p:sldId id="262" r:id="rId8"/>
    <p:sldId id="264" r:id="rId9"/>
    <p:sldId id="265" r:id="rId10"/>
    <p:sldId id="26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20" autoAdjust="0"/>
    <p:restoredTop sz="94689" autoAdjust="0"/>
  </p:normalViewPr>
  <p:slideViewPr>
    <p:cSldViewPr>
      <p:cViewPr>
        <p:scale>
          <a:sx n="70" d="100"/>
          <a:sy n="70" d="100"/>
        </p:scale>
        <p:origin x="-1512" y="1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7C5300A-522B-4681-A7E6-CD549119045A}" type="datetimeFigureOut">
              <a:rPr lang="en-US" smtClean="0"/>
              <a:pPr/>
              <a:t>11/10/2012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F3E5C1F-9A28-41E8-A8A4-2C04DD66AC8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3E5C1F-9A28-41E8-A8A4-2C04DD66AC88}"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9B9F90-A90E-4B82-8789-7FA392B3D7BD}" type="datetimeFigureOut">
              <a:rPr lang="en-US" smtClean="0"/>
              <a:pPr/>
              <a:t>11/10/2012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2ACC2A-1D1D-4E51-A120-B9E838B7F7E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9B9F90-A90E-4B82-8789-7FA392B3D7BD}" type="datetimeFigureOut">
              <a:rPr lang="en-US" smtClean="0"/>
              <a:pPr/>
              <a:t>11/10/2012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2ACC2A-1D1D-4E51-A120-B9E838B7F7E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tage.countryvintner.com/files/wines/20100816130231.46951.5873488_692090.jpg" TargetMode="External"/><Relationship Id="rId1" Type="http://schemas.openxmlformats.org/officeDocument/2006/relationships/slideLayout" Target="../slideLayouts/slideLayout2.xml"/><Relationship Id="rId4" Type="http://schemas.openxmlformats.org/officeDocument/2006/relationships/image" Target="http://stage.countryvintner.com/files/wines/d_20100816130231.46951.5873488_692090.jpg"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samsclub.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http://graphics.samsclub.com/images/products/0008427997544_LG.jpg" TargetMode="Externa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snooth.com/image/bitch-bubbly-1/" TargetMode="External"/><Relationship Id="rId1" Type="http://schemas.openxmlformats.org/officeDocument/2006/relationships/slideLayout" Target="../slideLayouts/slideLayout2.xml"/><Relationship Id="rId4" Type="http://schemas.openxmlformats.org/officeDocument/2006/relationships/image" Target="http://ei.isnooth.com/multimedia/4/d/5/image_768345_feature.jpeg"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http://kybecca.com/components/com_virtuemart/shop_image/product/71b82666fc1778ab534765ccf0d0f864.jpg"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http://www.viniterra.com.ar/cont/productos/imagePot/TerraMalbecEspumante_es.png" TargetMode="External"/><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8153400" cy="1470025"/>
          </a:xfrm>
        </p:spPr>
        <p:txBody>
          <a:bodyPr/>
          <a:lstStyle/>
          <a:p>
            <a:r>
              <a:rPr lang="en-US" dirty="0" smtClean="0"/>
              <a:t>      </a:t>
            </a:r>
            <a:r>
              <a:rPr lang="en-US" sz="4800" b="1" dirty="0" smtClean="0"/>
              <a:t>November Wine Tasting</a:t>
            </a:r>
            <a:endParaRPr lang="en-US" sz="4800" b="1" dirty="0"/>
          </a:p>
        </p:txBody>
      </p:sp>
      <p:sp>
        <p:nvSpPr>
          <p:cNvPr id="3" name="Subtitle 2"/>
          <p:cNvSpPr>
            <a:spLocks noGrp="1"/>
          </p:cNvSpPr>
          <p:nvPr>
            <p:ph type="subTitle" idx="1"/>
          </p:nvPr>
        </p:nvSpPr>
        <p:spPr>
          <a:xfrm>
            <a:off x="1371600" y="3048000"/>
            <a:ext cx="6400800" cy="2438400"/>
          </a:xfrm>
        </p:spPr>
        <p:txBody>
          <a:bodyPr>
            <a:normAutofit/>
          </a:bodyPr>
          <a:lstStyle/>
          <a:p>
            <a:r>
              <a:rPr lang="en-US" sz="5200" b="1" dirty="0" smtClean="0">
                <a:solidFill>
                  <a:schemeClr val="accent4">
                    <a:lumMod val="60000"/>
                    <a:lumOff val="40000"/>
                  </a:schemeClr>
                </a:solidFill>
              </a:rPr>
              <a:t>Sparkling Wines</a:t>
            </a:r>
          </a:p>
          <a:p>
            <a:r>
              <a:rPr lang="en-US" dirty="0" smtClean="0"/>
              <a:t>John and Ci Niznik</a:t>
            </a:r>
          </a:p>
          <a:p>
            <a:r>
              <a:rPr lang="en-US" dirty="0" smtClean="0"/>
              <a:t>Lonni Wersal</a:t>
            </a:r>
            <a:endParaRPr lang="en-US" dirty="0"/>
          </a:p>
        </p:txBody>
      </p:sp>
      <p:pic>
        <p:nvPicPr>
          <p:cNvPr id="4" name="Picture 3" descr="AWSLogo.jpg"/>
          <p:cNvPicPr/>
          <p:nvPr/>
        </p:nvPicPr>
        <p:blipFill>
          <a:blip r:embed="rId2" cstate="print"/>
          <a:stretch>
            <a:fillRect/>
          </a:stretch>
        </p:blipFill>
        <p:spPr>
          <a:xfrm>
            <a:off x="685800" y="1752600"/>
            <a:ext cx="1371600" cy="1295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Argentina Wine Regions</a:t>
            </a:r>
            <a:endParaRPr lang="en-US" dirty="0"/>
          </a:p>
        </p:txBody>
      </p:sp>
      <p:sp>
        <p:nvSpPr>
          <p:cNvPr id="3" name="Content Placeholder 2"/>
          <p:cNvSpPr>
            <a:spLocks noGrp="1"/>
          </p:cNvSpPr>
          <p:nvPr>
            <p:ph idx="1"/>
          </p:nvPr>
        </p:nvSpPr>
        <p:spPr>
          <a:xfrm>
            <a:off x="1295400" y="1600200"/>
            <a:ext cx="6553200" cy="4525963"/>
          </a:xfrm>
        </p:spPr>
        <p:txBody>
          <a:bodyPr/>
          <a:lstStyle/>
          <a:p>
            <a:pPr>
              <a:buNone/>
            </a:pPr>
            <a:endParaRPr lang="en-US" dirty="0" smtClean="0"/>
          </a:p>
          <a:p>
            <a:pPr>
              <a:buNone/>
            </a:pPr>
            <a:endParaRPr lang="en-US" dirty="0"/>
          </a:p>
        </p:txBody>
      </p:sp>
      <p:pic>
        <p:nvPicPr>
          <p:cNvPr id="21506" name="Picture 2" descr="C:\KG Wine Society\Argentina_wine_map_in_organic_wine_tasting_gif_files\argentina_wine_map_in_organic_wine_tasting.gif"/>
          <p:cNvPicPr>
            <a:picLocks noChangeAspect="1" noChangeArrowheads="1"/>
          </p:cNvPicPr>
          <p:nvPr/>
        </p:nvPicPr>
        <p:blipFill>
          <a:blip r:embed="rId2" cstate="print"/>
          <a:srcRect/>
          <a:stretch>
            <a:fillRect/>
          </a:stretch>
        </p:blipFill>
        <p:spPr bwMode="auto">
          <a:xfrm>
            <a:off x="2819400" y="1676400"/>
            <a:ext cx="3733800" cy="42672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1066800"/>
            <a:ext cx="6096000" cy="1143000"/>
          </a:xfrm>
        </p:spPr>
        <p:txBody>
          <a:bodyPr>
            <a:normAutofit fontScale="90000"/>
          </a:bodyPr>
          <a:lstStyle/>
          <a:p>
            <a:r>
              <a:rPr lang="en-US" b="1" dirty="0"/>
              <a:t>Annalisa </a:t>
            </a:r>
            <a:r>
              <a:rPr lang="en-US" b="1" dirty="0" err="1"/>
              <a:t>Moscato</a:t>
            </a:r>
            <a:r>
              <a:rPr lang="en-US" b="1" dirty="0"/>
              <a:t> </a:t>
            </a:r>
            <a:r>
              <a:rPr lang="en-US" b="1" dirty="0" smtClean="0"/>
              <a:t>~</a:t>
            </a:r>
            <a:br>
              <a:rPr lang="en-US" b="1" dirty="0" smtClean="0"/>
            </a:br>
            <a:r>
              <a:rPr lang="en-US" b="1" dirty="0" smtClean="0"/>
              <a:t> </a:t>
            </a:r>
            <a:r>
              <a:rPr lang="en-US" b="1" dirty="0"/>
              <a:t>Italy </a:t>
            </a:r>
            <a:endParaRPr lang="en-US" dirty="0"/>
          </a:p>
        </p:txBody>
      </p:sp>
      <p:sp>
        <p:nvSpPr>
          <p:cNvPr id="3" name="Content Placeholder 2"/>
          <p:cNvSpPr>
            <a:spLocks noGrp="1"/>
          </p:cNvSpPr>
          <p:nvPr>
            <p:ph idx="1"/>
          </p:nvPr>
        </p:nvSpPr>
        <p:spPr>
          <a:xfrm>
            <a:off x="609600" y="2209800"/>
            <a:ext cx="8077200" cy="3581399"/>
          </a:xfrm>
        </p:spPr>
        <p:txBody>
          <a:bodyPr>
            <a:normAutofit fontScale="92500"/>
          </a:bodyPr>
          <a:lstStyle/>
          <a:p>
            <a:pPr>
              <a:buNone/>
            </a:pPr>
            <a:endParaRPr lang="en-US" dirty="0" smtClean="0"/>
          </a:p>
          <a:p>
            <a:pPr>
              <a:buNone/>
            </a:pPr>
            <a:r>
              <a:rPr lang="en-US" dirty="0" smtClean="0"/>
              <a:t>    Produced by Cantina </a:t>
            </a:r>
            <a:r>
              <a:rPr lang="en-US" dirty="0" err="1" smtClean="0"/>
              <a:t>Monticelliana</a:t>
            </a:r>
            <a:r>
              <a:rPr lang="en-US" dirty="0" smtClean="0"/>
              <a:t> from </a:t>
            </a:r>
            <a:r>
              <a:rPr lang="en-US" dirty="0"/>
              <a:t>selected </a:t>
            </a:r>
            <a:r>
              <a:rPr lang="en-US" dirty="0" err="1"/>
              <a:t>Moscato</a:t>
            </a:r>
            <a:r>
              <a:rPr lang="en-US" dirty="0"/>
              <a:t> grapes grown in </a:t>
            </a:r>
            <a:r>
              <a:rPr lang="en-US" dirty="0" smtClean="0"/>
              <a:t>Piedmont Italy</a:t>
            </a:r>
            <a:r>
              <a:rPr lang="en-US" dirty="0"/>
              <a:t>.</a:t>
            </a:r>
            <a:r>
              <a:rPr lang="en-US" b="1" dirty="0"/>
              <a:t> </a:t>
            </a:r>
            <a:r>
              <a:rPr lang="en-US" dirty="0"/>
              <a:t>Soft and delicate with pleasantly sweet ripe flavors of apricot and</a:t>
            </a:r>
            <a:r>
              <a:rPr lang="en-US" b="1" dirty="0"/>
              <a:t> </a:t>
            </a:r>
            <a:r>
              <a:rPr lang="en-US" dirty="0" smtClean="0"/>
              <a:t>peach.  Ideal with fresh fruits or dessert.</a:t>
            </a:r>
          </a:p>
          <a:p>
            <a:pPr>
              <a:buNone/>
            </a:pPr>
            <a:r>
              <a:rPr lang="en-US" dirty="0" smtClean="0"/>
              <a:t>    </a:t>
            </a:r>
            <a:r>
              <a:rPr lang="en-US" dirty="0" err="1" smtClean="0"/>
              <a:t>Appelation</a:t>
            </a:r>
            <a:r>
              <a:rPr lang="en-US" dirty="0" smtClean="0"/>
              <a:t>:  Asti             Alcohol by Volume: 6.5%</a:t>
            </a:r>
          </a:p>
          <a:p>
            <a:pPr>
              <a:buNone/>
            </a:pPr>
            <a:endParaRPr lang="en-US" dirty="0"/>
          </a:p>
        </p:txBody>
      </p:sp>
      <p:pic>
        <p:nvPicPr>
          <p:cNvPr id="2050" name="dnn_ctr412_View_ImageWine" descr="http://stage.countryvintner.com/files/wines/d_20100816130231.46951.5873488_692090.jpg">
            <a:hlinkClick r:id="rId2"/>
          </p:cNvPr>
          <p:cNvPicPr>
            <a:picLocks noChangeAspect="1" noChangeArrowheads="1"/>
          </p:cNvPicPr>
          <p:nvPr/>
        </p:nvPicPr>
        <p:blipFill>
          <a:blip r:embed="rId3" r:link="rId4" cstate="print"/>
          <a:srcRect/>
          <a:stretch>
            <a:fillRect/>
          </a:stretch>
        </p:blipFill>
        <p:spPr bwMode="auto">
          <a:xfrm>
            <a:off x="914400" y="762000"/>
            <a:ext cx="1981200" cy="17526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685800"/>
            <a:ext cx="6477000" cy="1143000"/>
          </a:xfrm>
        </p:spPr>
        <p:txBody>
          <a:bodyPr>
            <a:noAutofit/>
          </a:bodyPr>
          <a:lstStyle/>
          <a:p>
            <a:r>
              <a:rPr lang="en-US" sz="4000" b="1" dirty="0" err="1"/>
              <a:t>Beviamo</a:t>
            </a:r>
            <a:r>
              <a:rPr lang="en-US" sz="4000" b="1" dirty="0"/>
              <a:t> </a:t>
            </a:r>
            <a:r>
              <a:rPr lang="en-US" sz="4000" b="1" dirty="0" err="1"/>
              <a:t>Moscato</a:t>
            </a:r>
            <a:r>
              <a:rPr lang="en-US" sz="4000" b="1" dirty="0"/>
              <a:t> </a:t>
            </a:r>
            <a:r>
              <a:rPr lang="en-US" sz="4000" b="1" dirty="0" err="1"/>
              <a:t>D’Asti</a:t>
            </a:r>
            <a:r>
              <a:rPr lang="en-US" sz="4000" b="1" dirty="0"/>
              <a:t> ~ Italy </a:t>
            </a:r>
            <a:endParaRPr lang="en-US" sz="4000" dirty="0"/>
          </a:p>
        </p:txBody>
      </p:sp>
      <p:sp>
        <p:nvSpPr>
          <p:cNvPr id="3" name="Content Placeholder 2"/>
          <p:cNvSpPr>
            <a:spLocks noGrp="1"/>
          </p:cNvSpPr>
          <p:nvPr>
            <p:ph idx="1"/>
          </p:nvPr>
        </p:nvSpPr>
        <p:spPr>
          <a:xfrm>
            <a:off x="762000" y="1981200"/>
            <a:ext cx="8077200" cy="4267200"/>
          </a:xfrm>
        </p:spPr>
        <p:txBody>
          <a:bodyPr>
            <a:noAutofit/>
          </a:bodyPr>
          <a:lstStyle/>
          <a:p>
            <a:pPr>
              <a:buNone/>
            </a:pPr>
            <a:endParaRPr lang="en-US" sz="2000" dirty="0" smtClean="0"/>
          </a:p>
          <a:p>
            <a:pPr>
              <a:buNone/>
            </a:pPr>
            <a:endParaRPr lang="en-US" sz="2000" dirty="0" smtClean="0"/>
          </a:p>
          <a:p>
            <a:pPr>
              <a:buNone/>
            </a:pPr>
            <a:r>
              <a:rPr lang="en-US" sz="2000" dirty="0" smtClean="0"/>
              <a:t>      From </a:t>
            </a:r>
            <a:r>
              <a:rPr lang="en-US" sz="2000" dirty="0"/>
              <a:t>the Asti region of </a:t>
            </a:r>
            <a:r>
              <a:rPr lang="en-US" sz="2000" dirty="0" smtClean="0"/>
              <a:t>Piedmont Italy</a:t>
            </a:r>
            <a:r>
              <a:rPr lang="en-US" sz="2000" dirty="0"/>
              <a:t>, </a:t>
            </a:r>
            <a:r>
              <a:rPr lang="en-US" sz="2000" dirty="0" err="1"/>
              <a:t>Beviamo</a:t>
            </a:r>
            <a:r>
              <a:rPr lang="en-US" sz="2000" dirty="0"/>
              <a:t> </a:t>
            </a:r>
            <a:r>
              <a:rPr lang="en-US" sz="2000" dirty="0" err="1"/>
              <a:t>Moscato</a:t>
            </a:r>
            <a:r>
              <a:rPr lang="en-US" sz="2000" dirty="0"/>
              <a:t> </a:t>
            </a:r>
            <a:r>
              <a:rPr lang="en-US" sz="2000" dirty="0" err="1"/>
              <a:t>D'Asti</a:t>
            </a:r>
            <a:r>
              <a:rPr lang="en-US" sz="2000" dirty="0"/>
              <a:t> will delight any wine drinker. </a:t>
            </a:r>
            <a:r>
              <a:rPr lang="en-US" sz="2000" dirty="0" smtClean="0"/>
              <a:t> The </a:t>
            </a:r>
            <a:r>
              <a:rPr lang="en-US" sz="2000" dirty="0" err="1" smtClean="0"/>
              <a:t>Moscato</a:t>
            </a:r>
            <a:r>
              <a:rPr lang="en-US" sz="2000" dirty="0" smtClean="0"/>
              <a:t> </a:t>
            </a:r>
            <a:r>
              <a:rPr lang="en-US" sz="2000" dirty="0" err="1" smtClean="0"/>
              <a:t>Bianco</a:t>
            </a:r>
            <a:r>
              <a:rPr lang="en-US" sz="2000" dirty="0" smtClean="0"/>
              <a:t> grapes are hand harvested  and grown in a combination of  limestone and sandstone soil.  After harvesting, the grapes are crushed, chilled to almost freezing in stainless steel vats, fermented and bottled to capture the </a:t>
            </a:r>
            <a:r>
              <a:rPr lang="en-US" sz="2000" dirty="0"/>
              <a:t>c</a:t>
            </a:r>
            <a:r>
              <a:rPr lang="en-US" sz="2000" dirty="0" smtClean="0"/>
              <a:t>arbon dioxide.  Made </a:t>
            </a:r>
            <a:r>
              <a:rPr lang="en-US" sz="2000" dirty="0"/>
              <a:t>in the '</a:t>
            </a:r>
            <a:r>
              <a:rPr lang="en-US" sz="2000" dirty="0" err="1"/>
              <a:t>frizzante</a:t>
            </a:r>
            <a:r>
              <a:rPr lang="en-US" sz="2000" dirty="0"/>
              <a:t>' style, this wine has a slight effervescence with flavors of pears and peaches.  Pale in color and very light bodied, it is fresh and fruity with a nice touch of sweetness and a slight sparkle.  It pairs well with spicy foods, chocolate and fruit based desserts.  Drink well chilled on its own or with lighter dessert dishes or fresh fruit</a:t>
            </a:r>
            <a:r>
              <a:rPr lang="en-US" sz="2000" dirty="0" smtClean="0"/>
              <a:t>.</a:t>
            </a:r>
          </a:p>
          <a:p>
            <a:pPr>
              <a:buNone/>
            </a:pPr>
            <a:r>
              <a:rPr lang="en-US" sz="2000" dirty="0" smtClean="0"/>
              <a:t>      Alcohol by Volume:  5.5%</a:t>
            </a:r>
            <a:endParaRPr lang="en-US" sz="2000" dirty="0"/>
          </a:p>
        </p:txBody>
      </p:sp>
      <p:pic>
        <p:nvPicPr>
          <p:cNvPr id="16386" name="Picture 2" descr="Beviamo Moscato D'Asti - 750ml">
            <a:hlinkClick r:id="rId3" tooltip="&quot;Sam's Club&quot;"/>
          </p:cNvPr>
          <p:cNvPicPr>
            <a:picLocks noChangeAspect="1" noChangeArrowheads="1"/>
          </p:cNvPicPr>
          <p:nvPr/>
        </p:nvPicPr>
        <p:blipFill>
          <a:blip r:embed="rId4" r:link="rId5" cstate="print"/>
          <a:srcRect/>
          <a:stretch>
            <a:fillRect/>
          </a:stretch>
        </p:blipFill>
        <p:spPr bwMode="auto">
          <a:xfrm>
            <a:off x="228600" y="381000"/>
            <a:ext cx="2590800" cy="2446867"/>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Italian Wine Regions</a:t>
            </a:r>
            <a:endParaRPr lang="en-US" dirty="0"/>
          </a:p>
        </p:txBody>
      </p:sp>
      <p:pic>
        <p:nvPicPr>
          <p:cNvPr id="24578" name="Picture 2" descr="C:\KG Wine Society\ItalianWineRegions.jpg"/>
          <p:cNvPicPr>
            <a:picLocks noGrp="1" noChangeAspect="1" noChangeArrowheads="1"/>
          </p:cNvPicPr>
          <p:nvPr>
            <p:ph idx="1"/>
          </p:nvPr>
        </p:nvPicPr>
        <p:blipFill>
          <a:blip r:embed="rId2" cstate="print"/>
          <a:srcRect/>
          <a:stretch>
            <a:fillRect/>
          </a:stretch>
        </p:blipFill>
        <p:spPr bwMode="auto">
          <a:xfrm>
            <a:off x="762000" y="1371600"/>
            <a:ext cx="7620000" cy="46482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762000"/>
            <a:ext cx="5943600" cy="1143000"/>
          </a:xfrm>
        </p:spPr>
        <p:txBody>
          <a:bodyPr>
            <a:noAutofit/>
          </a:bodyPr>
          <a:lstStyle/>
          <a:p>
            <a:r>
              <a:rPr lang="en-US" sz="4000" b="1" dirty="0"/>
              <a:t>Bitch Bubbly ~ Spain </a:t>
            </a:r>
            <a:endParaRPr lang="en-US" sz="4000" dirty="0"/>
          </a:p>
        </p:txBody>
      </p:sp>
      <p:sp>
        <p:nvSpPr>
          <p:cNvPr id="3" name="Content Placeholder 2"/>
          <p:cNvSpPr>
            <a:spLocks noGrp="1"/>
          </p:cNvSpPr>
          <p:nvPr>
            <p:ph idx="1"/>
          </p:nvPr>
        </p:nvSpPr>
        <p:spPr>
          <a:xfrm>
            <a:off x="533400" y="1524000"/>
            <a:ext cx="8077200" cy="4724400"/>
          </a:xfrm>
        </p:spPr>
        <p:txBody>
          <a:bodyPr>
            <a:noAutofit/>
          </a:bodyPr>
          <a:lstStyle/>
          <a:p>
            <a:pPr>
              <a:buNone/>
            </a:pPr>
            <a:endParaRPr lang="en-US" sz="2800" dirty="0" smtClean="0"/>
          </a:p>
          <a:p>
            <a:pPr>
              <a:buNone/>
            </a:pPr>
            <a:endParaRPr lang="en-US" sz="2800" dirty="0" smtClean="0"/>
          </a:p>
          <a:p>
            <a:pPr>
              <a:buNone/>
            </a:pPr>
            <a:r>
              <a:rPr lang="en-US" sz="2800" dirty="0" smtClean="0"/>
              <a:t>     A non-vintage Rose’ Cava blend </a:t>
            </a:r>
            <a:r>
              <a:rPr lang="en-US" sz="2800" dirty="0"/>
              <a:t>of Chardonnay, </a:t>
            </a:r>
            <a:r>
              <a:rPr lang="en-US" sz="2800" dirty="0" err="1" smtClean="0"/>
              <a:t>Garnacha</a:t>
            </a:r>
            <a:r>
              <a:rPr lang="en-US" sz="2800" dirty="0" smtClean="0"/>
              <a:t> and </a:t>
            </a:r>
            <a:r>
              <a:rPr lang="en-US" sz="2800" dirty="0" err="1" smtClean="0"/>
              <a:t>Viura</a:t>
            </a:r>
            <a:r>
              <a:rPr lang="en-US" sz="2800" dirty="0" smtClean="0"/>
              <a:t> grapes grown in the Aragon grape growing region of Spain. </a:t>
            </a:r>
            <a:r>
              <a:rPr lang="en-US" sz="2800" dirty="0"/>
              <a:t>Pale strawberry in color with a vibrant nose of sweet strawberries and raspberries with some toffee notes. Fresh berries, sweet candy and citrus on the palate with a long, luscious creamy finish</a:t>
            </a:r>
            <a:r>
              <a:rPr lang="en-US" sz="2800" dirty="0" smtClean="0"/>
              <a:t>. </a:t>
            </a:r>
          </a:p>
          <a:p>
            <a:pPr>
              <a:buNone/>
            </a:pPr>
            <a:r>
              <a:rPr lang="en-US" sz="2800" dirty="0"/>
              <a:t> </a:t>
            </a:r>
            <a:r>
              <a:rPr lang="en-US" sz="2800" dirty="0" smtClean="0"/>
              <a:t>    Alcohol by Volume:  11%</a:t>
            </a:r>
            <a:endParaRPr lang="en-US" sz="2800" dirty="0"/>
          </a:p>
        </p:txBody>
      </p:sp>
      <p:pic>
        <p:nvPicPr>
          <p:cNvPr id="17410" name="wine-image-top" descr="Bitch Bubbly, a Australian Grenache by The Bitch">
            <a:hlinkClick r:id="rId2"/>
          </p:cNvPr>
          <p:cNvPicPr>
            <a:picLocks noChangeAspect="1" noChangeArrowheads="1"/>
          </p:cNvPicPr>
          <p:nvPr/>
        </p:nvPicPr>
        <p:blipFill>
          <a:blip r:embed="rId3" r:link="rId4" cstate="print"/>
          <a:srcRect/>
          <a:stretch>
            <a:fillRect/>
          </a:stretch>
        </p:blipFill>
        <p:spPr bwMode="auto">
          <a:xfrm>
            <a:off x="914400" y="762000"/>
            <a:ext cx="1828800" cy="16002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Spanish Wine Regions</a:t>
            </a:r>
            <a:endParaRPr lang="en-US" dirty="0"/>
          </a:p>
        </p:txBody>
      </p:sp>
      <p:pic>
        <p:nvPicPr>
          <p:cNvPr id="25602" name="Picture 2" descr="C:\KG Wine Society\spain wine regions.gif"/>
          <p:cNvPicPr>
            <a:picLocks noChangeAspect="1" noChangeArrowheads="1"/>
          </p:cNvPicPr>
          <p:nvPr/>
        </p:nvPicPr>
        <p:blipFill>
          <a:blip r:embed="rId2" cstate="print"/>
          <a:srcRect/>
          <a:stretch>
            <a:fillRect/>
          </a:stretch>
        </p:blipFill>
        <p:spPr bwMode="auto">
          <a:xfrm>
            <a:off x="2209800" y="1828800"/>
            <a:ext cx="4724400" cy="3810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914400"/>
            <a:ext cx="6477000" cy="1143000"/>
          </a:xfrm>
        </p:spPr>
        <p:txBody>
          <a:bodyPr>
            <a:noAutofit/>
          </a:bodyPr>
          <a:lstStyle/>
          <a:p>
            <a:r>
              <a:rPr lang="en-US" sz="4000" b="1" dirty="0" smtClean="0"/>
              <a:t>2011</a:t>
            </a:r>
            <a:r>
              <a:rPr lang="en-US" sz="4000" dirty="0" smtClean="0"/>
              <a:t> </a:t>
            </a:r>
            <a:r>
              <a:rPr lang="en-US" sz="4000" b="1" dirty="0" err="1" smtClean="0"/>
              <a:t>Fra</a:t>
            </a:r>
            <a:r>
              <a:rPr lang="en-US" sz="4000" b="1" dirty="0" smtClean="0"/>
              <a:t> </a:t>
            </a:r>
            <a:r>
              <a:rPr lang="en-US" sz="4000" b="1" dirty="0" err="1"/>
              <a:t>Voulet</a:t>
            </a:r>
            <a:r>
              <a:rPr lang="en-US" sz="4000" b="1" dirty="0"/>
              <a:t> </a:t>
            </a:r>
            <a:r>
              <a:rPr lang="en-US" sz="4000" b="1" dirty="0" err="1"/>
              <a:t>Casorzo</a:t>
            </a:r>
            <a:r>
              <a:rPr lang="en-US" sz="4000" b="1" dirty="0"/>
              <a:t> ~ Italy</a:t>
            </a:r>
            <a:endParaRPr lang="en-US" sz="4000" dirty="0"/>
          </a:p>
        </p:txBody>
      </p:sp>
      <p:sp>
        <p:nvSpPr>
          <p:cNvPr id="3" name="Content Placeholder 2"/>
          <p:cNvSpPr>
            <a:spLocks noGrp="1"/>
          </p:cNvSpPr>
          <p:nvPr>
            <p:ph idx="1"/>
          </p:nvPr>
        </p:nvSpPr>
        <p:spPr>
          <a:xfrm>
            <a:off x="685800" y="1981200"/>
            <a:ext cx="8077200" cy="4267200"/>
          </a:xfrm>
        </p:spPr>
        <p:txBody>
          <a:bodyPr>
            <a:noAutofit/>
          </a:bodyPr>
          <a:lstStyle/>
          <a:p>
            <a:pPr>
              <a:buNone/>
            </a:pPr>
            <a:endParaRPr lang="en-US" sz="2600" dirty="0" smtClean="0"/>
          </a:p>
          <a:p>
            <a:pPr>
              <a:buNone/>
            </a:pPr>
            <a:endParaRPr lang="en-US" sz="2600" dirty="0" smtClean="0"/>
          </a:p>
          <a:p>
            <a:pPr>
              <a:buNone/>
            </a:pPr>
            <a:r>
              <a:rPr lang="en-US" sz="2600" dirty="0" smtClean="0"/>
              <a:t>     </a:t>
            </a:r>
            <a:r>
              <a:rPr lang="en-US" sz="2600" dirty="0" err="1" smtClean="0"/>
              <a:t>Fracchia</a:t>
            </a:r>
            <a:r>
              <a:rPr lang="en-US" sz="2600" dirty="0" smtClean="0"/>
              <a:t> </a:t>
            </a:r>
            <a:r>
              <a:rPr lang="en-US" sz="2600" dirty="0" err="1"/>
              <a:t>Voulet</a:t>
            </a:r>
            <a:r>
              <a:rPr lang="en-US" sz="2600" dirty="0"/>
              <a:t> </a:t>
            </a:r>
            <a:r>
              <a:rPr lang="en-US" sz="2600" dirty="0" err="1"/>
              <a:t>Casorzo</a:t>
            </a:r>
            <a:r>
              <a:rPr lang="en-US" sz="2600" dirty="0"/>
              <a:t> Sweet </a:t>
            </a:r>
            <a:r>
              <a:rPr lang="en-US" sz="2600" dirty="0" err="1"/>
              <a:t>Malvasia</a:t>
            </a:r>
            <a:r>
              <a:rPr lang="en-US" sz="2600" dirty="0"/>
              <a:t> </a:t>
            </a:r>
            <a:r>
              <a:rPr lang="en-US" sz="2600" dirty="0" err="1"/>
              <a:t>Rosso</a:t>
            </a:r>
            <a:r>
              <a:rPr lang="en-US" sz="2600" dirty="0"/>
              <a:t> </a:t>
            </a:r>
            <a:r>
              <a:rPr lang="en-US" sz="2600" dirty="0" smtClean="0"/>
              <a:t>is </a:t>
            </a:r>
            <a:r>
              <a:rPr lang="en-US" sz="2600" dirty="0"/>
              <a:t>a fun, fizzy, sweet red wine from the northwest of Italy. Serve this treat cold after dinner, or just sip it on its own. One of our best selling wines! Like a sophisticated </a:t>
            </a:r>
            <a:r>
              <a:rPr lang="en-US" sz="2600" dirty="0" err="1"/>
              <a:t>lambrusco</a:t>
            </a:r>
            <a:r>
              <a:rPr lang="en-US" sz="2600" dirty="0"/>
              <a:t>, this wine is redolent of bright red fruit, and leaves a pleasant tinge on the tongue-- all with no syrupy or saccharine </a:t>
            </a:r>
            <a:r>
              <a:rPr lang="en-US" sz="2600" dirty="0" smtClean="0"/>
              <a:t>qualities</a:t>
            </a:r>
            <a:r>
              <a:rPr lang="en-US" sz="2600" dirty="0"/>
              <a:t>. </a:t>
            </a:r>
            <a:endParaRPr lang="en-US" sz="2600" dirty="0" smtClean="0"/>
          </a:p>
          <a:p>
            <a:pPr>
              <a:buNone/>
            </a:pPr>
            <a:r>
              <a:rPr lang="en-US" sz="2600" dirty="0"/>
              <a:t> </a:t>
            </a:r>
            <a:r>
              <a:rPr lang="en-US" sz="2600" dirty="0" smtClean="0"/>
              <a:t>    Alcohol by Volume:  5%</a:t>
            </a:r>
            <a:endParaRPr lang="en-US" sz="2600" dirty="0"/>
          </a:p>
        </p:txBody>
      </p:sp>
      <p:pic>
        <p:nvPicPr>
          <p:cNvPr id="18434" name="Picture 2" descr="http://kybecca.com/components/com_virtuemart/shop_image/product/71b82666fc1778ab534765ccf0d0f864.jpg"/>
          <p:cNvPicPr>
            <a:picLocks noChangeAspect="1" noChangeArrowheads="1"/>
          </p:cNvPicPr>
          <p:nvPr/>
        </p:nvPicPr>
        <p:blipFill>
          <a:blip r:embed="rId2" r:link="rId3" cstate="print"/>
          <a:srcRect/>
          <a:stretch>
            <a:fillRect/>
          </a:stretch>
        </p:blipFill>
        <p:spPr bwMode="auto">
          <a:xfrm>
            <a:off x="1143000" y="762000"/>
            <a:ext cx="1143000" cy="20574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1143000"/>
            <a:ext cx="6477000" cy="1143000"/>
          </a:xfrm>
        </p:spPr>
        <p:txBody>
          <a:bodyPr>
            <a:noAutofit/>
          </a:bodyPr>
          <a:lstStyle/>
          <a:p>
            <a:r>
              <a:rPr lang="en-US" sz="4000" b="1" dirty="0" smtClean="0"/>
              <a:t>2009 Ca</a:t>
            </a:r>
            <a:r>
              <a:rPr lang="en-US" sz="4000" b="1" dirty="0"/>
              <a:t>’ Bea </a:t>
            </a:r>
            <a:r>
              <a:rPr lang="en-US" sz="4000" b="1" dirty="0" err="1"/>
              <a:t>Sangue</a:t>
            </a:r>
            <a:r>
              <a:rPr lang="en-US" sz="4000" b="1" dirty="0"/>
              <a:t> </a:t>
            </a:r>
            <a:r>
              <a:rPr lang="en-US" sz="4000" b="1" dirty="0" err="1"/>
              <a:t>di</a:t>
            </a:r>
            <a:r>
              <a:rPr lang="en-US" sz="4000" b="1" dirty="0"/>
              <a:t> </a:t>
            </a:r>
            <a:r>
              <a:rPr lang="en-US" sz="4000" b="1" dirty="0" err="1"/>
              <a:t>Giuda</a:t>
            </a:r>
            <a:r>
              <a:rPr lang="en-US" sz="4000" b="1" dirty="0"/>
              <a:t> </a:t>
            </a:r>
            <a:r>
              <a:rPr lang="en-US" sz="4000" b="1" dirty="0" smtClean="0"/>
              <a:t>~ Italy</a:t>
            </a:r>
            <a:endParaRPr lang="en-US" sz="4000" dirty="0"/>
          </a:p>
        </p:txBody>
      </p:sp>
      <p:sp>
        <p:nvSpPr>
          <p:cNvPr id="3" name="Content Placeholder 2"/>
          <p:cNvSpPr>
            <a:spLocks noGrp="1"/>
          </p:cNvSpPr>
          <p:nvPr>
            <p:ph idx="1"/>
          </p:nvPr>
        </p:nvSpPr>
        <p:spPr>
          <a:xfrm>
            <a:off x="457200" y="2057400"/>
            <a:ext cx="8077200" cy="4343400"/>
          </a:xfrm>
        </p:spPr>
        <p:txBody>
          <a:bodyPr>
            <a:noAutofit/>
          </a:bodyPr>
          <a:lstStyle/>
          <a:p>
            <a:pPr>
              <a:buNone/>
            </a:pPr>
            <a:endParaRPr lang="en-US" sz="2400" dirty="0" smtClean="0"/>
          </a:p>
          <a:p>
            <a:pPr>
              <a:buNone/>
            </a:pPr>
            <a:endParaRPr lang="en-US" sz="2400" dirty="0" smtClean="0"/>
          </a:p>
          <a:p>
            <a:pPr>
              <a:buNone/>
            </a:pPr>
            <a:r>
              <a:rPr lang="en-US" sz="2400" dirty="0" smtClean="0"/>
              <a:t>     This </a:t>
            </a:r>
            <a:r>
              <a:rPr lang="en-US" sz="2400" dirty="0"/>
              <a:t>fun </a:t>
            </a:r>
            <a:r>
              <a:rPr lang="en-US" sz="2400" dirty="0" err="1"/>
              <a:t>frizzante</a:t>
            </a:r>
            <a:r>
              <a:rPr lang="en-US" sz="2400" dirty="0"/>
              <a:t> dolce wine is made from </a:t>
            </a:r>
            <a:r>
              <a:rPr lang="en-US" sz="2400" dirty="0" smtClean="0"/>
              <a:t>25% </a:t>
            </a:r>
            <a:r>
              <a:rPr lang="en-US" sz="2400" dirty="0" err="1" smtClean="0"/>
              <a:t>Croatina</a:t>
            </a:r>
            <a:r>
              <a:rPr lang="en-US" sz="2400" dirty="0"/>
              <a:t>, </a:t>
            </a:r>
            <a:r>
              <a:rPr lang="en-US" sz="2400" dirty="0" smtClean="0"/>
              <a:t>30% </a:t>
            </a:r>
            <a:r>
              <a:rPr lang="en-US" sz="2400" dirty="0" err="1" smtClean="0"/>
              <a:t>Barbera</a:t>
            </a:r>
            <a:r>
              <a:rPr lang="en-US" sz="2400" dirty="0" smtClean="0"/>
              <a:t> </a:t>
            </a:r>
            <a:r>
              <a:rPr lang="en-US" sz="2400" dirty="0"/>
              <a:t>and </a:t>
            </a:r>
            <a:r>
              <a:rPr lang="en-US" sz="2400" dirty="0" smtClean="0"/>
              <a:t>45% </a:t>
            </a:r>
            <a:r>
              <a:rPr lang="en-US" sz="2400" dirty="0" err="1" smtClean="0"/>
              <a:t>Uva</a:t>
            </a:r>
            <a:r>
              <a:rPr lang="en-US" sz="2400" dirty="0" smtClean="0"/>
              <a:t> </a:t>
            </a:r>
            <a:r>
              <a:rPr lang="en-US" sz="2400" dirty="0" err="1"/>
              <a:t>Rara</a:t>
            </a:r>
            <a:r>
              <a:rPr lang="en-US" sz="2400" dirty="0" smtClean="0"/>
              <a:t>.  From the </a:t>
            </a:r>
            <a:r>
              <a:rPr lang="en-US" sz="2400" dirty="0" err="1" smtClean="0"/>
              <a:t>Lombardia</a:t>
            </a:r>
            <a:r>
              <a:rPr lang="en-US" sz="2400" dirty="0" smtClean="0"/>
              <a:t> Region of Italy.   </a:t>
            </a:r>
            <a:r>
              <a:rPr lang="en-US" sz="2400" dirty="0"/>
              <a:t>It’s floral and bright with scents of fresh red fruit and spice. The flavors dance off the palate from the light bubbles making in totally refreshing and enjoyable. Perfect for after dinner with some chocolate or just to sip on a hot summer afternoon</a:t>
            </a:r>
            <a:r>
              <a:rPr lang="en-US" sz="2400" dirty="0" smtClean="0"/>
              <a:t>.</a:t>
            </a:r>
          </a:p>
          <a:p>
            <a:pPr>
              <a:buNone/>
            </a:pPr>
            <a:r>
              <a:rPr lang="en-US" sz="2400" dirty="0"/>
              <a:t> </a:t>
            </a:r>
            <a:r>
              <a:rPr lang="en-US" sz="2400" dirty="0" smtClean="0"/>
              <a:t>    </a:t>
            </a:r>
            <a:r>
              <a:rPr lang="en-US" sz="2400" dirty="0" err="1" smtClean="0"/>
              <a:t>Appelation</a:t>
            </a:r>
            <a:r>
              <a:rPr lang="en-US" sz="2400" dirty="0" smtClean="0"/>
              <a:t>:  </a:t>
            </a:r>
            <a:r>
              <a:rPr lang="en-US" sz="2400" dirty="0" err="1" smtClean="0"/>
              <a:t>Oltrepo</a:t>
            </a:r>
            <a:r>
              <a:rPr lang="en-US" sz="2400" dirty="0" smtClean="0"/>
              <a:t> </a:t>
            </a:r>
            <a:r>
              <a:rPr lang="en-US" sz="2400" dirty="0" err="1" smtClean="0"/>
              <a:t>Pavese</a:t>
            </a:r>
            <a:r>
              <a:rPr lang="en-US" sz="2400" dirty="0" smtClean="0"/>
              <a:t>          Alcohol by Volume:  7.3%</a:t>
            </a:r>
          </a:p>
          <a:p>
            <a:pPr>
              <a:buNone/>
            </a:pPr>
            <a:endParaRPr lang="en-US" sz="2400" dirty="0"/>
          </a:p>
        </p:txBody>
      </p:sp>
      <p:pic>
        <p:nvPicPr>
          <p:cNvPr id="19458" name="Picture 2" descr="Ca-Bona-Sangue-di-Guida"/>
          <p:cNvPicPr>
            <a:picLocks noChangeAspect="1" noChangeArrowheads="1"/>
          </p:cNvPicPr>
          <p:nvPr/>
        </p:nvPicPr>
        <p:blipFill>
          <a:blip r:embed="rId2" cstate="print"/>
          <a:srcRect/>
          <a:stretch>
            <a:fillRect/>
          </a:stretch>
        </p:blipFill>
        <p:spPr bwMode="auto">
          <a:xfrm>
            <a:off x="762000" y="1066800"/>
            <a:ext cx="1600200" cy="16002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457200"/>
            <a:ext cx="6477000" cy="1143000"/>
          </a:xfrm>
        </p:spPr>
        <p:txBody>
          <a:bodyPr>
            <a:noAutofit/>
          </a:bodyPr>
          <a:lstStyle/>
          <a:p>
            <a:r>
              <a:rPr lang="en-US" sz="4000" b="1" dirty="0" smtClean="0"/>
              <a:t>2009 Terra </a:t>
            </a:r>
            <a:r>
              <a:rPr lang="en-US" sz="4000" b="1" dirty="0"/>
              <a:t>Sparkling </a:t>
            </a:r>
            <a:r>
              <a:rPr lang="en-US" sz="4000" b="1" dirty="0" err="1"/>
              <a:t>Malbec</a:t>
            </a:r>
            <a:r>
              <a:rPr lang="en-US" sz="4000" b="1" dirty="0"/>
              <a:t> ~ Argentina </a:t>
            </a:r>
            <a:endParaRPr lang="en-US" sz="4000" dirty="0"/>
          </a:p>
        </p:txBody>
      </p:sp>
      <p:sp>
        <p:nvSpPr>
          <p:cNvPr id="3" name="Content Placeholder 2"/>
          <p:cNvSpPr>
            <a:spLocks noGrp="1"/>
          </p:cNvSpPr>
          <p:nvPr>
            <p:ph idx="1"/>
          </p:nvPr>
        </p:nvSpPr>
        <p:spPr>
          <a:xfrm>
            <a:off x="609600" y="1752600"/>
            <a:ext cx="8077200" cy="4800600"/>
          </a:xfrm>
        </p:spPr>
        <p:txBody>
          <a:bodyPr>
            <a:noAutofit/>
          </a:bodyPr>
          <a:lstStyle/>
          <a:p>
            <a:pPr>
              <a:buNone/>
            </a:pPr>
            <a:endParaRPr lang="en-US" sz="1400" dirty="0" smtClean="0"/>
          </a:p>
          <a:p>
            <a:pPr>
              <a:buNone/>
            </a:pPr>
            <a:endParaRPr lang="en-US" sz="1400" dirty="0" smtClean="0"/>
          </a:p>
          <a:p>
            <a:pPr>
              <a:buNone/>
            </a:pPr>
            <a:r>
              <a:rPr lang="en-US" sz="1400" dirty="0" smtClean="0"/>
              <a:t>      			 100% </a:t>
            </a:r>
            <a:r>
              <a:rPr lang="en-US" sz="1400" dirty="0" err="1" smtClean="0"/>
              <a:t>Malbec</a:t>
            </a:r>
            <a:r>
              <a:rPr lang="en-US" sz="1400" dirty="0" smtClean="0"/>
              <a:t> grapes from vineyards at Lujan de </a:t>
            </a:r>
            <a:r>
              <a:rPr lang="en-US" sz="1400" dirty="0" err="1" smtClean="0"/>
              <a:t>Cuyo</a:t>
            </a:r>
            <a:r>
              <a:rPr lang="en-US" sz="1400" dirty="0" smtClean="0"/>
              <a:t>, Mendoza, 1020 meters above sea level.  This area is characterized by warm days and cold nights, bringing fruit to complete maturity and excellent flavor concentration.  The grapes are harvested manually in plastic boxes in mid February , early in the morning avoiding  the heat of the day.  </a:t>
            </a:r>
          </a:p>
          <a:p>
            <a:pPr>
              <a:buNone/>
            </a:pPr>
            <a:r>
              <a:rPr lang="en-US" sz="1400" dirty="0"/>
              <a:t> </a:t>
            </a:r>
            <a:r>
              <a:rPr lang="en-US" sz="1400" dirty="0" smtClean="0"/>
              <a:t>      </a:t>
            </a:r>
          </a:p>
          <a:p>
            <a:pPr>
              <a:buNone/>
            </a:pPr>
            <a:r>
              <a:rPr lang="en-US" sz="1400" dirty="0" smtClean="0"/>
              <a:t>         This sparkling wine is made using the “</a:t>
            </a:r>
            <a:r>
              <a:rPr lang="en-US" sz="1400" dirty="0" err="1" smtClean="0"/>
              <a:t>Chaussepied</a:t>
            </a:r>
            <a:r>
              <a:rPr lang="en-US" sz="1400" dirty="0" smtClean="0"/>
              <a:t> Method”, has French origin and permits to carry out the process in small casks of 3 – 4 thousands litters that allow the control and management of volumes with the idea that if quantity is slower, quality increases, after 45 days and having reached a pressure of 5 </a:t>
            </a:r>
            <a:r>
              <a:rPr lang="en-US" sz="1400" dirty="0" err="1" smtClean="0"/>
              <a:t>atm</a:t>
            </a:r>
            <a:r>
              <a:rPr lang="en-US" sz="1400" dirty="0" smtClean="0"/>
              <a:t>, the wine is bottled.  Wine is fermented in stainless steel tanks for 2 weeks.  Later placed in stainless steel tanks with temperature control and expedition liquor (addition of sugar) with yeast addition to allow the second fermentation, which is controlled and stops when pressure reaches 5 </a:t>
            </a:r>
            <a:r>
              <a:rPr lang="en-US" sz="1400" dirty="0" err="1" smtClean="0"/>
              <a:t>atm</a:t>
            </a:r>
            <a:r>
              <a:rPr lang="en-US" sz="1400" dirty="0" smtClean="0"/>
              <a:t> and residual sugar of  15 g/l.</a:t>
            </a:r>
            <a:endParaRPr lang="en-US" sz="1400" dirty="0"/>
          </a:p>
          <a:p>
            <a:pPr>
              <a:buNone/>
            </a:pPr>
            <a:r>
              <a:rPr lang="en-US" sz="1400" dirty="0" smtClean="0"/>
              <a:t>      </a:t>
            </a:r>
          </a:p>
          <a:p>
            <a:pPr>
              <a:buNone/>
            </a:pPr>
            <a:r>
              <a:rPr lang="en-US" sz="1400" dirty="0" smtClean="0"/>
              <a:t>         Intense </a:t>
            </a:r>
            <a:r>
              <a:rPr lang="en-US" sz="1400" dirty="0"/>
              <a:t>red with blue tones and a very bright, giving origin to violet bubbles. Red fruits in nose, cranberry, plums, and a touch of toasted bread and almond, which are the typical red wine aromas. It has a balanced acidity and sugar. Adorned with red fruits, a lot of greasiness and tannins that give a firm structure which characterizes the </a:t>
            </a:r>
            <a:r>
              <a:rPr lang="en-US" sz="1400" dirty="0" err="1"/>
              <a:t>Malbec</a:t>
            </a:r>
            <a:r>
              <a:rPr lang="en-US" sz="1400" dirty="0"/>
              <a:t> Wine</a:t>
            </a:r>
            <a:r>
              <a:rPr lang="en-US" sz="1400" dirty="0" smtClean="0"/>
              <a:t>.</a:t>
            </a:r>
          </a:p>
          <a:p>
            <a:pPr>
              <a:buNone/>
            </a:pPr>
            <a:r>
              <a:rPr lang="en-US" sz="1400" dirty="0" smtClean="0"/>
              <a:t>        Alcohol Volume: 12.5%</a:t>
            </a:r>
            <a:endParaRPr lang="en-US" sz="1400" dirty="0"/>
          </a:p>
          <a:p>
            <a:pPr>
              <a:buNone/>
            </a:pPr>
            <a:r>
              <a:rPr lang="en-US" sz="1400" dirty="0" smtClean="0"/>
              <a:t>       </a:t>
            </a:r>
            <a:endParaRPr lang="en-US" sz="1400" dirty="0"/>
          </a:p>
          <a:p>
            <a:pPr>
              <a:buNone/>
            </a:pPr>
            <a:endParaRPr lang="en-US" sz="1400" dirty="0"/>
          </a:p>
        </p:txBody>
      </p:sp>
      <p:pic>
        <p:nvPicPr>
          <p:cNvPr id="20482" name="Picture 2" descr="Terra Malbec Espumante "/>
          <p:cNvPicPr>
            <a:picLocks noChangeAspect="1" noChangeArrowheads="1"/>
          </p:cNvPicPr>
          <p:nvPr/>
        </p:nvPicPr>
        <p:blipFill>
          <a:blip r:embed="rId2" r:link="rId3" cstate="print"/>
          <a:srcRect/>
          <a:stretch>
            <a:fillRect/>
          </a:stretch>
        </p:blipFill>
        <p:spPr bwMode="auto">
          <a:xfrm>
            <a:off x="1066800" y="152400"/>
            <a:ext cx="990600" cy="24384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TotalTime>
  <Words>477</Words>
  <Application>Microsoft Office PowerPoint</Application>
  <PresentationFormat>On-screen Show (4:3)</PresentationFormat>
  <Paragraphs>42</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November Wine Tasting</vt:lpstr>
      <vt:lpstr>Annalisa Moscato ~  Italy </vt:lpstr>
      <vt:lpstr>Beviamo Moscato D’Asti ~ Italy </vt:lpstr>
      <vt:lpstr>Italian Wine Regions</vt:lpstr>
      <vt:lpstr>Bitch Bubbly ~ Spain </vt:lpstr>
      <vt:lpstr>Spanish Wine Regions</vt:lpstr>
      <vt:lpstr>2011 Fra Voulet Casorzo ~ Italy</vt:lpstr>
      <vt:lpstr>2009 Ca’ Bea Sangue di Giuda ~ Italy</vt:lpstr>
      <vt:lpstr>2009 Terra Sparkling Malbec ~ Argentina </vt:lpstr>
      <vt:lpstr>Argentina Wine Regions</vt:lpstr>
    </vt:vector>
  </TitlesOfParts>
  <Company>Windows 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November Wine Tasting</dc:title>
  <dc:creator>Lonni Wersal</dc:creator>
  <cp:lastModifiedBy>Lonni Wersal</cp:lastModifiedBy>
  <cp:revision>71</cp:revision>
  <dcterms:created xsi:type="dcterms:W3CDTF">2012-11-07T01:24:32Z</dcterms:created>
  <dcterms:modified xsi:type="dcterms:W3CDTF">2012-11-11T01:15:20Z</dcterms:modified>
</cp:coreProperties>
</file>